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686" y="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0B8E-3B6D-4394-A126-A8C80A21FCA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7B1A-A96E-4D7B-8337-3823B3232D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0B8E-3B6D-4394-A126-A8C80A21FCA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7B1A-A96E-4D7B-8337-3823B3232D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0B8E-3B6D-4394-A126-A8C80A21FCA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7B1A-A96E-4D7B-8337-3823B3232D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0B8E-3B6D-4394-A126-A8C80A21FCA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7B1A-A96E-4D7B-8337-3823B3232D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0B8E-3B6D-4394-A126-A8C80A21FCA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7B1A-A96E-4D7B-8337-3823B3232D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0B8E-3B6D-4394-A126-A8C80A21FCA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7B1A-A96E-4D7B-8337-3823B3232D1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0B8E-3B6D-4394-A126-A8C80A21FCA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7B1A-A96E-4D7B-8337-3823B3232D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0B8E-3B6D-4394-A126-A8C80A21FCA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7B1A-A96E-4D7B-8337-3823B3232D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0B8E-3B6D-4394-A126-A8C80A21FCA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7B1A-A96E-4D7B-8337-3823B3232D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0B8E-3B6D-4394-A126-A8C80A21FCA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AF7B1A-A96E-4D7B-8337-3823B3232D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0B8E-3B6D-4394-A126-A8C80A21FCA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7B1A-A96E-4D7B-8337-3823B3232D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F0F0B8E-3B6D-4394-A126-A8C80A21FCAC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DAF7B1A-A96E-4D7B-8337-3823B3232D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-842952" y="342861"/>
            <a:ext cx="6511131" cy="329259"/>
          </a:xfrm>
        </p:spPr>
        <p:txBody>
          <a:bodyPr>
            <a:noAutofit/>
          </a:bodyPr>
          <a:lstStyle/>
          <a:p>
            <a:r>
              <a:rPr lang="id-ID" sz="6400" dirty="0" smtClean="0">
                <a:latin typeface="Algerian" panose="04020705040A02060702" pitchFamily="82" charset="0"/>
              </a:rPr>
              <a:t>KONSEP DASAR DAN KAJIAN IPA SD</a:t>
            </a:r>
            <a:endParaRPr lang="en-US" sz="6400" dirty="0">
              <a:latin typeface="Algerian" panose="04020705040A02060702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5800" y="5943600"/>
            <a:ext cx="44767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dirty="0" smtClean="0">
                <a:solidFill>
                  <a:srgbClr val="FF0000"/>
                </a:solidFill>
              </a:rPr>
              <a:t>FRAMZ HARDIANSYAH, M.Pd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53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333375" y="20002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03250" y="228600"/>
            <a:ext cx="7848600" cy="7016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 dirty="0" err="1">
                <a:solidFill>
                  <a:schemeClr val="bg1"/>
                </a:solidFill>
              </a:rPr>
              <a:t>Strategi</a:t>
            </a:r>
            <a:r>
              <a:rPr lang="en-US" altLang="en-US" sz="4000" b="1" dirty="0">
                <a:solidFill>
                  <a:schemeClr val="bg1"/>
                </a:solidFill>
              </a:rPr>
              <a:t>  </a:t>
            </a:r>
            <a:r>
              <a:rPr lang="en-US" altLang="en-US" sz="4000" b="1" dirty="0" err="1" smtClean="0">
                <a:solidFill>
                  <a:schemeClr val="bg1"/>
                </a:solidFill>
              </a:rPr>
              <a:t>Perkuliahan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42875" y="1214438"/>
            <a:ext cx="2808288" cy="33813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 b="1">
                <a:solidFill>
                  <a:schemeClr val="bg1"/>
                </a:solidFill>
                <a:latin typeface="Comic Sans MS" pitchFamily="66" charset="0"/>
              </a:rPr>
              <a:t>Tutorial/ Ceramah </a:t>
            </a:r>
          </a:p>
        </p:txBody>
      </p:sp>
      <p:sp>
        <p:nvSpPr>
          <p:cNvPr id="7" name="Text Box 32"/>
          <p:cNvSpPr txBox="1">
            <a:spLocks noChangeArrowheads="1"/>
          </p:cNvSpPr>
          <p:nvPr/>
        </p:nvSpPr>
        <p:spPr bwMode="auto">
          <a:xfrm>
            <a:off x="3117850" y="1219200"/>
            <a:ext cx="2635250" cy="3381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 b="1">
                <a:solidFill>
                  <a:schemeClr val="bg1"/>
                </a:solidFill>
                <a:latin typeface="Comic Sans MS" pitchFamily="66" charset="0"/>
              </a:rPr>
              <a:t> Diskusi &amp; Presentasi</a:t>
            </a:r>
          </a:p>
        </p:txBody>
      </p:sp>
      <p:sp>
        <p:nvSpPr>
          <p:cNvPr id="8" name="Text Box 38"/>
          <p:cNvSpPr txBox="1">
            <a:spLocks noChangeArrowheads="1"/>
          </p:cNvSpPr>
          <p:nvPr/>
        </p:nvSpPr>
        <p:spPr bwMode="auto">
          <a:xfrm>
            <a:off x="6072188" y="1143000"/>
            <a:ext cx="2714625" cy="3381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" indent="-1143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 b="1">
                <a:solidFill>
                  <a:schemeClr val="bg1"/>
                </a:solidFill>
                <a:latin typeface="Comic Sans MS" pitchFamily="66" charset="0"/>
              </a:rPr>
              <a:t>Tugas &amp; Kuis * </a:t>
            </a:r>
          </a:p>
        </p:txBody>
      </p:sp>
      <p:pic>
        <p:nvPicPr>
          <p:cNvPr id="10" name="Picture 2" descr="D:\CLIPARTS\EDUCATION\G040312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52600"/>
            <a:ext cx="27432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 descr="D:\CLIPARTS\PEOPLE\CBIZ097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600200"/>
            <a:ext cx="914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 descr="D:\CLIPARTS\PEOPLE\FRDAY022.t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752600"/>
            <a:ext cx="1905000" cy="201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7" descr="D:\CLIPARTS\EDUCATION\Emailtn_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661" y="4440382"/>
            <a:ext cx="230867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752600"/>
            <a:ext cx="16002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2951163" y="5029200"/>
            <a:ext cx="5964237" cy="173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tabLst>
                <a:tab pos="58738" algn="l"/>
              </a:tabLst>
              <a:defRPr/>
            </a:pPr>
            <a:r>
              <a:rPr lang="en-US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>
              <a:tabLst>
                <a:tab pos="58738" algn="l"/>
              </a:tabLs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 :</a:t>
            </a:r>
            <a:endParaRPr lang="id-ID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>
              <a:tabLst>
                <a:tab pos="58738" algn="l"/>
              </a:tabLst>
              <a:defRPr/>
            </a:pPr>
            <a:r>
              <a:rPr lang="id-ID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mefra47@gmail.com</a:t>
            </a:r>
          </a:p>
          <a:p>
            <a:pPr algn="ctr" eaLnBrk="0" hangingPunct="0">
              <a:tabLst>
                <a:tab pos="58738" algn="l"/>
              </a:tabLst>
              <a:defRPr/>
            </a:pPr>
            <a:endParaRPr lang="en-US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>
              <a:tabLst>
                <a:tab pos="58738" algn="l"/>
              </a:tabLs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SMS / WA :</a:t>
            </a:r>
            <a:r>
              <a:rPr lang="id-ID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082301352669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6600" y="4175050"/>
            <a:ext cx="53435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tabLst>
                <a:tab pos="58738" algn="l"/>
              </a:tabLst>
              <a:defRPr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Hal-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hal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menyangkut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perkuliahan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ditanyakan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melalui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8799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0" y="215900"/>
            <a:ext cx="9144000" cy="6413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chemeClr val="bg1"/>
                </a:solidFill>
              </a:rPr>
              <a:t> Aturan Perkuliahan </a:t>
            </a: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250825" y="3067050"/>
            <a:ext cx="3178175" cy="646113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 dirty="0" err="1">
                <a:solidFill>
                  <a:schemeClr val="bg1"/>
                </a:solidFill>
                <a:latin typeface="Comic Sans MS" pitchFamily="66" charset="0"/>
              </a:rPr>
              <a:t>Terlambat</a:t>
            </a:r>
            <a:r>
              <a:rPr lang="en-US" alt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eaLnBrk="1" hangingPunct="1"/>
            <a:r>
              <a:rPr lang="en-US" altLang="en-US" b="1" dirty="0">
                <a:solidFill>
                  <a:schemeClr val="bg1"/>
                </a:solidFill>
                <a:latin typeface="Comic Sans MS" pitchFamily="66" charset="0"/>
              </a:rPr>
              <a:t>paling lama </a:t>
            </a:r>
            <a:r>
              <a:rPr lang="en-US" altLang="en-US" b="1" dirty="0" smtClean="0">
                <a:solidFill>
                  <a:schemeClr val="bg1"/>
                </a:solidFill>
                <a:latin typeface="Comic Sans MS" pitchFamily="66" charset="0"/>
              </a:rPr>
              <a:t>15 </a:t>
            </a:r>
            <a:r>
              <a:rPr lang="en-US" altLang="en-US" b="1" dirty="0" err="1">
                <a:solidFill>
                  <a:schemeClr val="bg1"/>
                </a:solidFill>
                <a:latin typeface="Comic Sans MS" pitchFamily="66" charset="0"/>
              </a:rPr>
              <a:t>menit</a:t>
            </a:r>
            <a:endParaRPr lang="en-US" altLang="en-US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4953000" y="3048000"/>
            <a:ext cx="3657600" cy="6461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b="1" dirty="0" err="1">
                <a:solidFill>
                  <a:schemeClr val="bg1"/>
                </a:solidFill>
                <a:latin typeface="Comic Sans MS" pitchFamily="66" charset="0"/>
              </a:rPr>
              <a:t>Pakaian</a:t>
            </a:r>
            <a:r>
              <a:rPr lang="en-US" alt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Comic Sans MS" pitchFamily="66" charset="0"/>
              </a:rPr>
              <a:t>Rapi</a:t>
            </a:r>
            <a:r>
              <a:rPr lang="en-US" altLang="en-US" b="1" dirty="0">
                <a:solidFill>
                  <a:schemeClr val="bg1"/>
                </a:solidFill>
                <a:latin typeface="Comic Sans MS" pitchFamily="66" charset="0"/>
              </a:rPr>
              <a:t> / </a:t>
            </a:r>
            <a:r>
              <a:rPr lang="en-US" altLang="en-US" b="1" dirty="0" err="1">
                <a:solidFill>
                  <a:schemeClr val="bg1"/>
                </a:solidFill>
                <a:latin typeface="Comic Sans MS" pitchFamily="66" charset="0"/>
              </a:rPr>
              <a:t>Kaos</a:t>
            </a:r>
            <a:r>
              <a:rPr lang="en-US" alt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Comic Sans MS" pitchFamily="66" charset="0"/>
              </a:rPr>
              <a:t>berkerah</a:t>
            </a:r>
            <a:r>
              <a:rPr lang="en-US" altLang="en-US" b="1" dirty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altLang="en-US" b="1" dirty="0" err="1">
                <a:solidFill>
                  <a:schemeClr val="bg1"/>
                </a:solidFill>
                <a:latin typeface="Comic Sans MS" pitchFamily="66" charset="0"/>
              </a:rPr>
              <a:t>bersepatu</a:t>
            </a:r>
            <a:endParaRPr lang="en-US" altLang="en-US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7" name="Text Box 37"/>
          <p:cNvSpPr txBox="1">
            <a:spLocks noChangeArrowheads="1"/>
          </p:cNvSpPr>
          <p:nvPr/>
        </p:nvSpPr>
        <p:spPr bwMode="auto">
          <a:xfrm>
            <a:off x="4953000" y="5791200"/>
            <a:ext cx="3657600" cy="646113"/>
          </a:xfrm>
          <a:prstGeom prst="rect">
            <a:avLst/>
          </a:prstGeom>
          <a:solidFill>
            <a:srgbClr val="FAA90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b="1">
                <a:solidFill>
                  <a:schemeClr val="bg1"/>
                </a:solidFill>
                <a:latin typeface="Comic Sans MS" pitchFamily="66" charset="0"/>
              </a:rPr>
              <a:t>Kuliah jangan sambil sms atau Menelepon</a:t>
            </a:r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auto">
          <a:xfrm>
            <a:off x="223838" y="5943600"/>
            <a:ext cx="3240087" cy="646113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Comic Sans MS" pitchFamily="66" charset="0"/>
              </a:rPr>
              <a:t>Dilarang memakai pakaian yg tidak pantas &amp; merokok</a:t>
            </a:r>
          </a:p>
        </p:txBody>
      </p:sp>
      <p:pic>
        <p:nvPicPr>
          <p:cNvPr id="9" name="Picture 2" descr="D:\CLIPARTS\EDUCATION\watch-hand-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219200"/>
            <a:ext cx="317817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D:\CLIPARTS\EDUCATION\80_0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343400"/>
            <a:ext cx="1752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810000"/>
            <a:ext cx="19812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 descr="D:\CLIPARTS\PEOPLE\CBIZ175.t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066800"/>
            <a:ext cx="2743200" cy="1752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D:\CLIPARTS\SYMBOL\Cigrett3tn_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86200"/>
            <a:ext cx="127000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86200"/>
            <a:ext cx="18288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 descr="D:\CLIPARTS\ANIMASI\avatar-11060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962400"/>
            <a:ext cx="1219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451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28600" y="4419600"/>
            <a:ext cx="4876800" cy="23622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0" y="215900"/>
            <a:ext cx="9144000" cy="641350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chemeClr val="bg1"/>
                </a:solidFill>
              </a:rPr>
              <a:t>Strategi Penilaian </a:t>
            </a:r>
          </a:p>
        </p:txBody>
      </p:sp>
      <p:pic>
        <p:nvPicPr>
          <p:cNvPr id="5" name="Picture 6" descr="D:\CLIPARTS\SYMBOL\cartoons-complaints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114800"/>
            <a:ext cx="24003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737085"/>
              </p:ext>
            </p:extLst>
          </p:nvPr>
        </p:nvGraphicFramePr>
        <p:xfrm>
          <a:off x="1059149" y="990600"/>
          <a:ext cx="7025701" cy="2894012"/>
        </p:xfrm>
        <a:graphic>
          <a:graphicData uri="http://schemas.openxmlformats.org/drawingml/2006/table">
            <a:tbl>
              <a:tblPr/>
              <a:tblGrid>
                <a:gridCol w="2928937"/>
                <a:gridCol w="1869616"/>
                <a:gridCol w="2227148"/>
              </a:tblGrid>
              <a:tr h="4398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Nilai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angka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Nilai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huruf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latin typeface="Calibri"/>
                          <a:ea typeface="Calibri"/>
                          <a:cs typeface="Times New Roman"/>
                        </a:rPr>
                        <a:t>Keterangan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50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81-100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Istimewa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50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76-80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B+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Calibri"/>
                          <a:ea typeface="Calibri"/>
                          <a:cs typeface="Times New Roman"/>
                        </a:rPr>
                        <a:t>Baik</a:t>
                      </a: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Calibri"/>
                          <a:ea typeface="Calibri"/>
                          <a:cs typeface="Times New Roman"/>
                        </a:rPr>
                        <a:t>Sekali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50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66-75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Calibri"/>
                          <a:ea typeface="Calibri"/>
                          <a:cs typeface="Times New Roman"/>
                        </a:rPr>
                        <a:t>Baik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50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61-65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C+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Calibri"/>
                          <a:ea typeface="Calibri"/>
                          <a:cs typeface="Times New Roman"/>
                        </a:rPr>
                        <a:t>Cukup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50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51-60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Calibri"/>
                          <a:ea typeface="Calibri"/>
                          <a:cs typeface="Times New Roman"/>
                        </a:rPr>
                        <a:t>Cukup</a:t>
                      </a: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Calibri"/>
                          <a:ea typeface="Calibri"/>
                          <a:cs typeface="Times New Roman"/>
                        </a:rPr>
                        <a:t>Baik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50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31-50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Calibri"/>
                          <a:ea typeface="Calibri"/>
                          <a:cs typeface="Times New Roman"/>
                        </a:rPr>
                        <a:t>Kurang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50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Calibri"/>
                          <a:ea typeface="Calibri"/>
                          <a:cs typeface="Times New Roman"/>
                        </a:rPr>
                        <a:t>Gagal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381000" y="457200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spcBef>
                <a:spcPct val="5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/</a:t>
            </a:r>
            <a:r>
              <a:rPr lang="en-US" dirty="0" err="1"/>
              <a:t>akhir</a:t>
            </a:r>
            <a:r>
              <a:rPr lang="en-US" dirty="0"/>
              <a:t>	: 15%</a:t>
            </a:r>
          </a:p>
          <a:p>
            <a:pPr marL="342900" indent="-342900" fontAlgn="auto">
              <a:spcBef>
                <a:spcPct val="5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 err="1"/>
              <a:t>Tugas</a:t>
            </a:r>
            <a:r>
              <a:rPr lang="en-US" dirty="0"/>
              <a:t> individual : 15%</a:t>
            </a:r>
          </a:p>
          <a:p>
            <a:pPr marL="342900" indent="-342900" fontAlgn="auto">
              <a:spcBef>
                <a:spcPct val="5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 err="1"/>
              <a:t>Aktifitas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	: 5 %</a:t>
            </a:r>
          </a:p>
          <a:p>
            <a:pPr marL="342900" indent="-342900" fontAlgn="auto">
              <a:spcBef>
                <a:spcPct val="5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/>
              <a:t>UTS	: 30 %</a:t>
            </a:r>
          </a:p>
          <a:p>
            <a:pPr marL="342900" indent="-342900" fontAlgn="auto">
              <a:spcBef>
                <a:spcPct val="5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/>
              <a:t>UAS:  35%</a:t>
            </a:r>
          </a:p>
        </p:txBody>
      </p:sp>
    </p:spTree>
    <p:extLst>
      <p:ext uri="{BB962C8B-B14F-4D97-AF65-F5344CB8AC3E}">
        <p14:creationId xmlns:p14="http://schemas.microsoft.com/office/powerpoint/2010/main" val="399781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5699760"/>
            <a:ext cx="7520940" cy="548640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SAP</a:t>
            </a:r>
            <a:r>
              <a:rPr lang="en-US" sz="4800" dirty="0" smtClean="0">
                <a:solidFill>
                  <a:schemeClr val="bg1"/>
                </a:solidFill>
              </a:rPr>
              <a:t/>
            </a:r>
            <a:br>
              <a:rPr lang="en-US" sz="4800" dirty="0" smtClean="0">
                <a:solidFill>
                  <a:schemeClr val="bg1"/>
                </a:solidFill>
              </a:rPr>
            </a:br>
            <a:r>
              <a:rPr lang="id-ID" sz="3600" dirty="0" smtClean="0">
                <a:solidFill>
                  <a:schemeClr val="bg1"/>
                </a:solidFill>
              </a:rPr>
              <a:t>KONSEP DASAR DAN KAJIAN IPA SD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991600" cy="4993362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ORIENTASI DAN TUJUAN KONSEP DASAR IPA</a:t>
            </a:r>
          </a:p>
          <a:p>
            <a:pPr>
              <a:buAutoNum type="arabicPeriod"/>
            </a:pP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KARAKTERISTIK ZAT</a:t>
            </a:r>
          </a:p>
          <a:p>
            <a:pPr>
              <a:buAutoNum type="arabicPeriod"/>
            </a:pP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ENERGI PANAS</a:t>
            </a:r>
          </a:p>
          <a:p>
            <a:pPr>
              <a:buAutoNum type="arabicPeriod"/>
            </a:pP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LISTRIK STATIS</a:t>
            </a:r>
          </a:p>
          <a:p>
            <a:pPr>
              <a:buAutoNum type="arabicPeriod"/>
            </a:pP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MAGNET</a:t>
            </a:r>
          </a:p>
          <a:p>
            <a:pPr>
              <a:buAutoNum type="arabicPeriod"/>
            </a:pPr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ARUS LISTRIK</a:t>
            </a:r>
          </a:p>
          <a:p>
            <a:pPr>
              <a:buAutoNum type="arabicPeriod"/>
            </a:pPr>
            <a:endParaRPr lang="id-ID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rabicPeriod"/>
            </a:pPr>
            <a:endParaRPr lang="id-ID" sz="24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rabicPeriod"/>
            </a:pPr>
            <a:endParaRPr lang="id-ID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724312" y="5145762"/>
            <a:ext cx="2435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hangingPunct="0">
              <a:tabLst>
                <a:tab pos="58738" algn="l"/>
              </a:tabLst>
              <a:defRPr/>
            </a:pPr>
            <a:r>
              <a:rPr lang="id-ID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mefra47@gmail.com</a:t>
            </a:r>
            <a:endParaRPr lang="id-ID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5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4953000"/>
          </a:xfrm>
        </p:spPr>
        <p:txBody>
          <a:bodyPr>
            <a:noAutofit/>
          </a:bodyPr>
          <a:lstStyle/>
          <a:p>
            <a:pPr marL="0" indent="0"/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BUNYI</a:t>
            </a:r>
          </a:p>
          <a:p>
            <a:pPr marL="0" indent="0"/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  CAHAYA, LENSA DAN WARNA</a:t>
            </a:r>
          </a:p>
          <a:p>
            <a:pPr marL="0" indent="0"/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  UDARA DAN TEKANAN UDARA</a:t>
            </a:r>
          </a:p>
          <a:p>
            <a:pPr marL="0" indent="0"/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id-ID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CUACA DAN </a:t>
            </a:r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IKLIM</a:t>
            </a:r>
          </a:p>
          <a:p>
            <a:pPr marL="0" indent="0"/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PESAWAT TERBANG DI UDARA</a:t>
            </a:r>
          </a:p>
          <a:p>
            <a:pPr marL="0" indent="0"/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MATAHARI, BULAN DAN BINTANG</a:t>
            </a:r>
          </a:p>
          <a:p>
            <a:pPr marL="0" indent="0"/>
            <a:r>
              <a:rPr lang="id-ID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 LAUTAN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76400" y="5699760"/>
            <a:ext cx="7520940" cy="548640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SAP</a:t>
            </a:r>
            <a:r>
              <a:rPr lang="en-US" sz="4800" dirty="0" smtClean="0">
                <a:solidFill>
                  <a:schemeClr val="bg1"/>
                </a:solidFill>
              </a:rPr>
              <a:t/>
            </a:r>
            <a:br>
              <a:rPr lang="en-US" sz="4800" dirty="0" smtClean="0">
                <a:solidFill>
                  <a:schemeClr val="bg1"/>
                </a:solidFill>
              </a:rPr>
            </a:br>
            <a:r>
              <a:rPr lang="id-ID" sz="3600" dirty="0" smtClean="0">
                <a:solidFill>
                  <a:schemeClr val="bg1"/>
                </a:solidFill>
              </a:rPr>
              <a:t>konsep dasar dan kajian ipa sd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24311" y="5145762"/>
            <a:ext cx="2435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hangingPunct="0">
              <a:tabLst>
                <a:tab pos="58738" algn="l"/>
              </a:tabLst>
              <a:defRPr/>
            </a:pPr>
            <a:r>
              <a:rPr lang="id-ID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mefra47@gmail.com</a:t>
            </a:r>
            <a:endParaRPr lang="id-ID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5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5762"/>
          </a:xfrm>
        </p:spPr>
        <p:txBody>
          <a:bodyPr>
            <a:normAutofit/>
          </a:bodyPr>
          <a:lstStyle/>
          <a:p>
            <a:r>
              <a:rPr lang="en-US" sz="2000" dirty="0" err="1">
                <a:latin typeface="Arial" pitchFamily="34" charset="0"/>
                <a:cs typeface="Arial" pitchFamily="34" charset="0"/>
              </a:rPr>
              <a:t>Daftar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Referensi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endParaRPr lang="id-ID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d-ID" sz="2400" dirty="0"/>
              <a:t>Friedl, Alfred E.1991.</a:t>
            </a:r>
            <a:r>
              <a:rPr lang="id-ID" sz="2400" i="1" dirty="0"/>
              <a:t>Teaching Science To Children An Integrated Approach </a:t>
            </a:r>
            <a:r>
              <a:rPr lang="id-ID" sz="2400" i="1" dirty="0" smtClean="0"/>
              <a:t>Second Edition</a:t>
            </a:r>
            <a:r>
              <a:rPr lang="id-ID" sz="2400" dirty="0" smtClean="0"/>
              <a:t>.United </a:t>
            </a:r>
            <a:r>
              <a:rPr lang="id-ID" sz="2400" dirty="0"/>
              <a:t>States of America.McGraw-Hill</a:t>
            </a:r>
          </a:p>
          <a:p>
            <a:pPr lvl="0"/>
            <a:endParaRPr lang="id-ID" sz="2000" b="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76400" y="5699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chemeClr val="bg1"/>
                </a:solidFill>
              </a:rPr>
              <a:t>SAP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id-ID" sz="3600" dirty="0" smtClean="0">
                <a:solidFill>
                  <a:schemeClr val="bg1"/>
                </a:solidFill>
              </a:rPr>
              <a:t>konsep dasar dan kajian ipa sd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24310" y="5145762"/>
            <a:ext cx="2435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hangingPunct="0">
              <a:tabLst>
                <a:tab pos="58738" algn="l"/>
              </a:tabLst>
              <a:defRPr/>
            </a:pPr>
            <a:r>
              <a:rPr lang="id-ID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mefra47@gmail.com</a:t>
            </a:r>
            <a:endParaRPr lang="id-ID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81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283</TotalTime>
  <Words>178</Words>
  <Application>Microsoft Office PowerPoint</Application>
  <PresentationFormat>On-screen Show (4:3)</PresentationFormat>
  <Paragraphs>71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Algerian</vt:lpstr>
      <vt:lpstr>Arial</vt:lpstr>
      <vt:lpstr>Calibri</vt:lpstr>
      <vt:lpstr>Comic Sans MS</vt:lpstr>
      <vt:lpstr>Franklin Gothic Book</vt:lpstr>
      <vt:lpstr>Franklin Gothic Medium</vt:lpstr>
      <vt:lpstr>Times New Roman</vt:lpstr>
      <vt:lpstr>Tunga</vt:lpstr>
      <vt:lpstr>Wingdings</vt:lpstr>
      <vt:lpstr>Angles</vt:lpstr>
      <vt:lpstr>PowerPoint Presentation</vt:lpstr>
      <vt:lpstr>PowerPoint Presentation</vt:lpstr>
      <vt:lpstr>PowerPoint Presentation</vt:lpstr>
      <vt:lpstr>PowerPoint Presentation</vt:lpstr>
      <vt:lpstr>SAP KONSEP DASAR DAN KAJIAN IPA SD</vt:lpstr>
      <vt:lpstr>SAP konsep dasar dan kajian ipa sd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belidisinios</dc:creator>
  <cp:lastModifiedBy>mefra471@outlook.com</cp:lastModifiedBy>
  <cp:revision>21</cp:revision>
  <dcterms:created xsi:type="dcterms:W3CDTF">2015-03-02T14:08:20Z</dcterms:created>
  <dcterms:modified xsi:type="dcterms:W3CDTF">2019-02-05T23:13:22Z</dcterms:modified>
</cp:coreProperties>
</file>